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9" r:id="rId2"/>
    <p:sldId id="261" r:id="rId3"/>
    <p:sldId id="318" r:id="rId4"/>
    <p:sldId id="288" r:id="rId5"/>
    <p:sldId id="319" r:id="rId6"/>
    <p:sldId id="320" r:id="rId7"/>
    <p:sldId id="321" r:id="rId8"/>
    <p:sldId id="322" r:id="rId9"/>
    <p:sldId id="291" r:id="rId10"/>
    <p:sldId id="314" r:id="rId11"/>
    <p:sldId id="292" r:id="rId12"/>
    <p:sldId id="298" r:id="rId13"/>
    <p:sldId id="316" r:id="rId14"/>
    <p:sldId id="323" r:id="rId15"/>
    <p:sldId id="301" r:id="rId16"/>
    <p:sldId id="313" r:id="rId17"/>
    <p:sldId id="315" r:id="rId18"/>
    <p:sldId id="303" r:id="rId19"/>
    <p:sldId id="305" r:id="rId20"/>
    <p:sldId id="306" r:id="rId21"/>
    <p:sldId id="310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71936" autoAdjust="0"/>
  </p:normalViewPr>
  <p:slideViewPr>
    <p:cSldViewPr>
      <p:cViewPr>
        <p:scale>
          <a:sx n="56" d="100"/>
          <a:sy n="56" d="100"/>
        </p:scale>
        <p:origin x="-18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647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89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template can be used as a starter file for presenting training materials in a group setting.</a:t>
            </a:r>
          </a:p>
          <a:p>
            <a:endParaRPr lang="en-US" dirty="0" smtClean="0"/>
          </a:p>
          <a:p>
            <a:pPr lvl="0"/>
            <a:r>
              <a:rPr lang="en-US" sz="1200" b="1" dirty="0" smtClean="0"/>
              <a:t>Sections</a:t>
            </a:r>
            <a:endParaRPr lang="en-US" sz="1200" b="0" dirty="0" smtClean="0"/>
          </a:p>
          <a:p>
            <a:pPr lvl="0"/>
            <a:r>
              <a:rPr lang="en-US" sz="1200" b="0" dirty="0" smtClean="0"/>
              <a:t>Right-click on a slide to add sections.</a:t>
            </a:r>
            <a:r>
              <a:rPr lang="en-US" sz="1200" b="0" baseline="0" dirty="0" smtClean="0"/>
              <a:t> Sections can help to organize your slides or facilitate collaboration between multiple authors.</a:t>
            </a:r>
            <a:endParaRPr lang="en-US" sz="1200" b="0" dirty="0" smtClean="0"/>
          </a:p>
          <a:p>
            <a:pPr lvl="0"/>
            <a:endParaRPr lang="en-US" sz="1200" b="1" dirty="0" smtClean="0"/>
          </a:p>
          <a:p>
            <a:pPr lvl="0"/>
            <a:r>
              <a:rPr lang="en-US" sz="1200" b="1" dirty="0" smtClean="0"/>
              <a:t>Notes</a:t>
            </a:r>
          </a:p>
          <a:p>
            <a:pPr lvl="0"/>
            <a:r>
              <a:rPr lang="en-US" sz="1200" dirty="0" smtClean="0"/>
              <a:t>Use the Notes section for delivery notes or to provide additional details for the audience.</a:t>
            </a:r>
            <a:r>
              <a:rPr lang="en-US" sz="1200" baseline="0" dirty="0" smtClean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200" dirty="0" smtClean="0"/>
              <a:t>Keep in mind the font size (important for accessibility, visibility, videotaping, and online production)</a:t>
            </a:r>
          </a:p>
          <a:p>
            <a:pPr lvl="0"/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Coordinated colors </a:t>
            </a:r>
          </a:p>
          <a:p>
            <a:pPr lvl="0">
              <a:buFontTx/>
              <a:buNone/>
            </a:pPr>
            <a:r>
              <a:rPr lang="en-US" sz="1200" dirty="0" smtClean="0"/>
              <a:t>Pay particular attention to the graphs, charts, and text boxes.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lvl="0"/>
            <a:r>
              <a:rPr lang="en-US" sz="1200" dirty="0" smtClean="0"/>
              <a:t>Consider that attendees will print in black and white or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 Run a test print to make sure your colors work when printed in pure black and white and </a:t>
            </a:r>
            <a:r>
              <a:rPr lang="en-US" sz="1200" dirty="0" err="1" smtClean="0"/>
              <a:t>grayscale</a:t>
            </a:r>
            <a:r>
              <a:rPr lang="en-US" sz="1200" dirty="0" smtClean="0"/>
              <a:t>.</a:t>
            </a:r>
          </a:p>
          <a:p>
            <a:pPr lvl="0">
              <a:buFontTx/>
              <a:buNone/>
            </a:pPr>
            <a:endParaRPr lang="en-US" sz="1200" dirty="0" smtClean="0"/>
          </a:p>
          <a:p>
            <a:pPr lvl="0">
              <a:buFontTx/>
              <a:buNone/>
            </a:pPr>
            <a:r>
              <a:rPr lang="en-US" sz="1200" b="1" dirty="0" smtClean="0"/>
              <a:t>Graphics, tables, and graphs</a:t>
            </a:r>
          </a:p>
          <a:p>
            <a:pPr lvl="0"/>
            <a:r>
              <a:rPr lang="en-US" sz="1200" dirty="0" smtClean="0"/>
              <a:t>Keep it simple: If possible, use consistent, non-distracting styles and colors.</a:t>
            </a:r>
          </a:p>
          <a:p>
            <a:pPr lvl="0"/>
            <a:r>
              <a:rPr lang="en-US" sz="1200" dirty="0" smtClean="0"/>
              <a:t>Label all graphs and tables.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Travel instruction services offered by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290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Mobility management was a challenge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60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60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Professional Development is another goal</a:t>
            </a:r>
          </a:p>
          <a:p>
            <a:r>
              <a:rPr lang="en-US" dirty="0" smtClean="0"/>
              <a:t>Meeting and networking is a big part of this, get all of us to talk and get involved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D0878-5C2D-4B27-A3A5-136BB3DA552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01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it brief. Make your text as brief as possible to maintain a larger font size.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8/11/2012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9.xml"/><Relationship Id="rId7" Type="http://schemas.openxmlformats.org/officeDocument/2006/relationships/hyperlink" Target="mailto:Doug@company.com" TargetMode="Externa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hyperlink" Target="mailto:Mavis@greatcompany.com" TargetMode="Externa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ATI Regional Groups </a:t>
            </a:r>
            <a:br>
              <a:rPr lang="en-US" dirty="0" smtClean="0"/>
            </a:br>
            <a:r>
              <a:rPr lang="en-US" dirty="0" smtClean="0"/>
              <a:t>The New </a:t>
            </a:r>
            <a:r>
              <a:rPr lang="en-US" dirty="0"/>
              <a:t>Y</a:t>
            </a:r>
            <a:r>
              <a:rPr lang="en-US" dirty="0" smtClean="0"/>
              <a:t>ork Metro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+mn-lt"/>
              </a:rPr>
              <a:t>Peggy </a:t>
            </a:r>
            <a:r>
              <a:rPr lang="en-US" sz="2400" dirty="0" err="1" smtClean="0">
                <a:latin typeface="+mn-lt"/>
              </a:rPr>
              <a:t>Groce</a:t>
            </a:r>
            <a:r>
              <a:rPr lang="en-US" sz="2400" dirty="0" smtClean="0">
                <a:latin typeface="+mn-lt"/>
              </a:rPr>
              <a:t>, Jonathan </a:t>
            </a:r>
            <a:r>
              <a:rPr lang="en-US" sz="2400" dirty="0" err="1" smtClean="0">
                <a:latin typeface="+mn-lt"/>
              </a:rPr>
              <a:t>Rubell</a:t>
            </a:r>
            <a:r>
              <a:rPr lang="en-US" sz="2400" dirty="0" smtClean="0">
                <a:latin typeface="+mn-lt"/>
              </a:rPr>
              <a:t>, </a:t>
            </a:r>
          </a:p>
          <a:p>
            <a:r>
              <a:rPr lang="en-US" sz="2400" dirty="0" smtClean="0">
                <a:latin typeface="+mn-lt"/>
              </a:rPr>
              <a:t>Louis Hoffman &amp;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smtClean="0">
                <a:latin typeface="+mn-lt"/>
              </a:rPr>
              <a:t>Steve Gallo</a:t>
            </a:r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August 11, 2012</a:t>
            </a:r>
            <a:endParaRPr lang="en-US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077200" cy="141263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Individuals/Groups Served</a:t>
            </a:r>
            <a:br>
              <a:rPr lang="en-US" dirty="0" smtClean="0"/>
            </a:br>
            <a:r>
              <a:rPr lang="en-US" dirty="0" smtClean="0"/>
              <a:t>Matrix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241156"/>
              </p:ext>
            </p:extLst>
          </p:nvPr>
        </p:nvGraphicFramePr>
        <p:xfrm>
          <a:off x="838200" y="1295403"/>
          <a:ext cx="8077202" cy="5383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7164"/>
                <a:gridCol w="187036"/>
                <a:gridCol w="1143000"/>
                <a:gridCol w="762000"/>
                <a:gridCol w="838200"/>
                <a:gridCol w="755906"/>
                <a:gridCol w="768094"/>
                <a:gridCol w="685802"/>
              </a:tblGrid>
              <a:tr h="265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Customers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869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Organization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Students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Seniors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Persons with Disabilities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Professionals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Volunteers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Others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289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289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AHRC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289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289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 Kennedy Center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NYC Board of Education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NJ TIP Inc.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Westchester County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9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YAI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6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93155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077200" cy="1066800"/>
          </a:xfrm>
        </p:spPr>
        <p:txBody>
          <a:bodyPr/>
          <a:lstStyle/>
          <a:p>
            <a:pPr algn="ctr"/>
            <a:r>
              <a:rPr lang="en-US" dirty="0" smtClean="0"/>
              <a:t>Funding Matrix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363718"/>
              </p:ext>
            </p:extLst>
          </p:nvPr>
        </p:nvGraphicFramePr>
        <p:xfrm>
          <a:off x="838202" y="1066800"/>
          <a:ext cx="8153397" cy="5804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4198"/>
                <a:gridCol w="162560"/>
                <a:gridCol w="828040"/>
                <a:gridCol w="914400"/>
                <a:gridCol w="838200"/>
                <a:gridCol w="822823"/>
                <a:gridCol w="631854"/>
                <a:gridCol w="831322"/>
              </a:tblGrid>
              <a:tr h="406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Funding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119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Organization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Transit Agency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School System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Voc</a:t>
                      </a:r>
                      <a:r>
                        <a:rPr lang="en-US" sz="1800" dirty="0">
                          <a:effectLst/>
                        </a:rPr>
                        <a:t> Rehab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Foundations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New </a:t>
                      </a:r>
                      <a:r>
                        <a:rPr lang="en-US" sz="1800" dirty="0" smtClean="0">
                          <a:effectLst/>
                        </a:rPr>
                        <a:t>Freedom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Other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197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323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AHRC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32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b"/>
                </a:tc>
              </a:tr>
              <a:tr h="323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Kennedy Center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NYC Board of Education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NJ TIP Inc.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Westchester County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239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YAI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10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237892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077200" cy="4064976"/>
          </a:xfrm>
        </p:spPr>
        <p:txBody>
          <a:bodyPr/>
          <a:lstStyle/>
          <a:p>
            <a:r>
              <a:rPr lang="en-US" dirty="0" smtClean="0"/>
              <a:t>Agreement that major challenges exist in clarifying differences between: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Travel training and mobility management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Travel training for individuals with disabilities and for senior citizens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98035"/>
      </p:ext>
    </p:extLst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Positive Outcomes of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82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Six organizations and 22 participants</a:t>
            </a:r>
            <a:endParaRPr lang="en-US" dirty="0"/>
          </a:p>
          <a:p>
            <a:r>
              <a:rPr lang="en-US" dirty="0" smtClean="0"/>
              <a:t>Increased knowledge and understanding of the Region</a:t>
            </a:r>
          </a:p>
          <a:p>
            <a:r>
              <a:rPr lang="en-US" dirty="0" smtClean="0"/>
              <a:t>Recognition of a doughnut hole in funding – “Voc rehab”</a:t>
            </a:r>
          </a:p>
          <a:p>
            <a:r>
              <a:rPr lang="en-US" dirty="0" smtClean="0"/>
              <a:t>Vision of the tri-state transit </a:t>
            </a:r>
            <a:r>
              <a:rPr lang="en-US" dirty="0"/>
              <a:t>system as a </a:t>
            </a:r>
            <a:r>
              <a:rPr lang="en-US" dirty="0" smtClean="0"/>
              <a:t>whole</a:t>
            </a:r>
            <a:endParaRPr lang="en-US" dirty="0"/>
          </a:p>
          <a:p>
            <a:r>
              <a:rPr lang="en-US" dirty="0" smtClean="0"/>
              <a:t>Gaps and strengths in Region</a:t>
            </a:r>
          </a:p>
          <a:p>
            <a:r>
              <a:rPr lang="en-US" dirty="0" smtClean="0"/>
              <a:t>Limitations and possibilities of organizations based on type, funding sources, and legal restrictions</a:t>
            </a:r>
            <a:endParaRPr lang="en-US" dirty="0"/>
          </a:p>
          <a:p>
            <a:r>
              <a:rPr lang="en-US" dirty="0" smtClean="0"/>
              <a:t>Precedent in one area may setup success in another </a:t>
            </a:r>
            <a:endParaRPr lang="en-US" dirty="0"/>
          </a:p>
          <a:p>
            <a:r>
              <a:rPr lang="en-US" dirty="0" smtClean="0"/>
              <a:t>Businesses, transit systems and others with Regional concerns meet to gain strength and influence … why not ATI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4782"/>
      </p:ext>
    </p:extLst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Strengths of Regional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Divergent backgrounds</a:t>
            </a:r>
          </a:p>
          <a:p>
            <a:r>
              <a:rPr lang="en-US" dirty="0" smtClean="0"/>
              <a:t>Different connections</a:t>
            </a:r>
          </a:p>
          <a:p>
            <a:r>
              <a:rPr lang="en-US" dirty="0" smtClean="0"/>
              <a:t>Varied knowledge base</a:t>
            </a:r>
          </a:p>
          <a:p>
            <a:r>
              <a:rPr lang="en-US" dirty="0" smtClean="0"/>
              <a:t>Common interest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sz="4000" dirty="0" smtClean="0"/>
              <a:t>The whole is greater </a:t>
            </a:r>
          </a:p>
          <a:p>
            <a:pPr algn="ctr">
              <a:buNone/>
            </a:pPr>
            <a:r>
              <a:rPr lang="en-US" sz="4000" dirty="0" smtClean="0"/>
              <a:t> than the sum of its parts.</a:t>
            </a:r>
            <a:endParaRPr lang="en-US" sz="4000" dirty="0"/>
          </a:p>
        </p:txBody>
      </p:sp>
    </p:spTree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Parking Lot</a:t>
            </a:r>
          </a:p>
          <a:p>
            <a:r>
              <a:rPr lang="en-US" dirty="0" smtClean="0"/>
              <a:t>Come back at the end of 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6921"/>
      </p:ext>
    </p:extLst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Outreach to regional members</a:t>
            </a:r>
          </a:p>
          <a:p>
            <a:r>
              <a:rPr lang="en-US" dirty="0"/>
              <a:t>M</a:t>
            </a:r>
            <a:r>
              <a:rPr lang="en-US" dirty="0" smtClean="0"/>
              <a:t>eeting location </a:t>
            </a:r>
          </a:p>
          <a:p>
            <a:r>
              <a:rPr lang="en-US" dirty="0" smtClean="0"/>
              <a:t>Date and time</a:t>
            </a:r>
          </a:p>
          <a:p>
            <a:r>
              <a:rPr lang="en-US" dirty="0" smtClean="0"/>
              <a:t>Agenda agreement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1582146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distributed</a:t>
            </a:r>
          </a:p>
          <a:p>
            <a:r>
              <a:rPr lang="en-US" dirty="0" smtClean="0"/>
              <a:t>Completed matrices distributed</a:t>
            </a:r>
          </a:p>
          <a:p>
            <a:r>
              <a:rPr lang="en-US" dirty="0" smtClean="0"/>
              <a:t>Continuing contact on issues/concerns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27571"/>
      </p:ext>
    </p:extLst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Future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Presentations Together</a:t>
            </a:r>
          </a:p>
          <a:p>
            <a:r>
              <a:rPr lang="en-US" dirty="0" smtClean="0"/>
              <a:t>Learn Together – Professional Development</a:t>
            </a:r>
          </a:p>
          <a:p>
            <a:r>
              <a:rPr lang="en-US" dirty="0" smtClean="0"/>
              <a:t>Film Professional Development for website</a:t>
            </a:r>
          </a:p>
          <a:p>
            <a:r>
              <a:rPr lang="en-US" dirty="0" smtClean="0"/>
              <a:t>Develop a Regional 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77658"/>
      </p:ext>
    </p:extLst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3533" y="1600200"/>
            <a:ext cx="8077200" cy="317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9334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</a:t>
            </a:r>
            <a:endParaRPr lang="en-US" dirty="0"/>
          </a:p>
          <a:p>
            <a:r>
              <a:rPr lang="en-US" dirty="0" smtClean="0"/>
              <a:t>Outreach</a:t>
            </a:r>
            <a:endParaRPr lang="en-US" dirty="0"/>
          </a:p>
          <a:p>
            <a:r>
              <a:rPr lang="en-US" dirty="0" smtClean="0"/>
              <a:t>Meeting Plans</a:t>
            </a:r>
            <a:endParaRPr lang="en-US" dirty="0"/>
          </a:p>
          <a:p>
            <a:r>
              <a:rPr lang="en-US" sz="3600" dirty="0" smtClean="0"/>
              <a:t>Agenda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Phone Conferences</a:t>
            </a:r>
          </a:p>
          <a:p>
            <a:r>
              <a:rPr lang="en-US" dirty="0" err="1" smtClean="0"/>
              <a:t>Webinars</a:t>
            </a:r>
            <a:endParaRPr lang="en-US" dirty="0" smtClean="0"/>
          </a:p>
          <a:p>
            <a:r>
              <a:rPr lang="en-US" dirty="0" smtClean="0"/>
              <a:t>Google Hangouts</a:t>
            </a:r>
          </a:p>
          <a:p>
            <a:r>
              <a:rPr lang="en-US" dirty="0" smtClean="0"/>
              <a:t>Building an online network </a:t>
            </a:r>
            <a:r>
              <a:rPr lang="en-US" smtClean="0"/>
              <a:t>of resources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0233206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Who’s Who – Contact List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83336843"/>
              </p:ext>
            </p:extLst>
          </p:nvPr>
        </p:nvGraphicFramePr>
        <p:xfrm>
          <a:off x="685800" y="1295400"/>
          <a:ext cx="5486400" cy="33274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866507"/>
                <a:gridCol w="3619893"/>
              </a:tblGrid>
              <a:tr h="665480">
                <a:tc>
                  <a:txBody>
                    <a:bodyPr/>
                    <a:lstStyle/>
                    <a:p>
                      <a:r>
                        <a:rPr lang="en-US" dirty="0" smtClean="0"/>
                        <a:t>Lead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information</a:t>
                      </a:r>
                      <a:endParaRPr lang="en-US" dirty="0"/>
                    </a:p>
                  </a:txBody>
                  <a:tcPr anchor="b"/>
                </a:tc>
              </a:tr>
              <a:tr h="665480">
                <a:tc>
                  <a:txBody>
                    <a:bodyPr/>
                    <a:lstStyle/>
                    <a:p>
                      <a:r>
                        <a:rPr lang="en-US" dirty="0" smtClean="0"/>
                        <a:t>Peggy </a:t>
                      </a:r>
                      <a:r>
                        <a:rPr lang="en-US" dirty="0" err="1" smtClean="0"/>
                        <a:t>Groce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mgroce@schools.nyc.gov</a:t>
                      </a:r>
                      <a:endParaRPr lang="en-US" dirty="0"/>
                    </a:p>
                  </a:txBody>
                  <a:tcPr/>
                </a:tc>
              </a:tr>
              <a:tr h="665480">
                <a:tc>
                  <a:txBody>
                    <a:bodyPr/>
                    <a:lstStyle/>
                    <a:p>
                      <a:r>
                        <a:rPr lang="en-US" dirty="0" smtClean="0"/>
                        <a:t>Louis</a:t>
                      </a:r>
                      <a:r>
                        <a:rPr lang="en-US" baseline="0" dirty="0" smtClean="0"/>
                        <a:t> Hoffman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lhoffman@njtip.org</a:t>
                      </a:r>
                      <a:endParaRPr lang="en-US" dirty="0"/>
                    </a:p>
                  </a:txBody>
                  <a:tcPr/>
                </a:tc>
              </a:tr>
              <a:tr h="66548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hlinkClick r:id="rId6"/>
                        </a:rPr>
                        <a:t>other@company.com</a:t>
                      </a:r>
                      <a:endParaRPr lang="en-US" dirty="0"/>
                    </a:p>
                  </a:txBody>
                  <a:tcPr/>
                </a:tc>
              </a:tr>
              <a:tr h="66548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7"/>
                        </a:rPr>
                        <a:t>other@company.com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24600" y="1295400"/>
            <a:ext cx="2624944" cy="3335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87811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07407E-6 C 0.02309 -4.07407E-6 0.04184 0.02477 0.04184 0.05533 C 0.04184 0.08612 0.02309 0.11112 3.61111E-6 0.11112 C -0.02292 0.11112 -0.0415 0.08612 -0.0415 0.05533 C -0.0415 0.02477 -0.02292 -4.07407E-6 3.61111E-6 -4.07407E-6 Z " pathEditMode="relative" rAng="0" ptsTypes="fffff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Questions?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of more regular contact</a:t>
            </a:r>
          </a:p>
          <a:p>
            <a:r>
              <a:rPr lang="en-US" dirty="0" smtClean="0"/>
              <a:t>Increased possibilities of sharing and collaborating</a:t>
            </a:r>
          </a:p>
          <a:p>
            <a:r>
              <a:rPr lang="en-US" dirty="0" smtClean="0"/>
              <a:t>Possible way to strengthen ATI</a:t>
            </a:r>
          </a:p>
          <a:p>
            <a:r>
              <a:rPr lang="en-US" dirty="0" smtClean="0"/>
              <a:t>Promotion of travel training in the region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Membership list in region</a:t>
            </a:r>
          </a:p>
          <a:p>
            <a:r>
              <a:rPr lang="en-US" dirty="0" smtClean="0"/>
              <a:t>Initial contact </a:t>
            </a:r>
          </a:p>
          <a:p>
            <a:r>
              <a:rPr lang="en-US" dirty="0" smtClean="0"/>
              <a:t>Interest determined</a:t>
            </a:r>
          </a:p>
          <a:p>
            <a:r>
              <a:rPr lang="en-US" dirty="0" smtClean="0"/>
              <a:t>Agreement on meeting and location</a:t>
            </a:r>
          </a:p>
          <a:p>
            <a:r>
              <a:rPr lang="en-US" dirty="0" smtClean="0"/>
              <a:t>Time available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45066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Roles assumed</a:t>
            </a:r>
          </a:p>
          <a:p>
            <a:r>
              <a:rPr lang="en-US" dirty="0" smtClean="0"/>
              <a:t>Contacts maintained</a:t>
            </a:r>
          </a:p>
          <a:p>
            <a:r>
              <a:rPr lang="en-US" dirty="0" smtClean="0"/>
              <a:t>Meeting priorities</a:t>
            </a:r>
          </a:p>
          <a:p>
            <a:r>
              <a:rPr lang="en-US" dirty="0" smtClean="0"/>
              <a:t>Agreement on date</a:t>
            </a:r>
          </a:p>
          <a:p>
            <a:r>
              <a:rPr lang="en-US" dirty="0" smtClean="0"/>
              <a:t>Agenda drafts</a:t>
            </a:r>
          </a:p>
          <a:p>
            <a:r>
              <a:rPr lang="en-US" dirty="0" smtClean="0"/>
              <a:t>Notification of meeting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Individual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Commitment</a:t>
            </a:r>
          </a:p>
          <a:p>
            <a:r>
              <a:rPr lang="en-US" dirty="0" smtClean="0"/>
              <a:t>Participants</a:t>
            </a:r>
          </a:p>
          <a:p>
            <a:r>
              <a:rPr lang="en-US" dirty="0" smtClean="0"/>
              <a:t>Travel </a:t>
            </a:r>
          </a:p>
          <a:p>
            <a:r>
              <a:rPr lang="en-US" dirty="0" smtClean="0"/>
              <a:t>Host</a:t>
            </a:r>
          </a:p>
          <a:p>
            <a:r>
              <a:rPr lang="en-US" dirty="0" smtClean="0"/>
              <a:t>Information for sharing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Regional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96413"/>
            <a:ext cx="8610600" cy="4297363"/>
          </a:xfrm>
        </p:spPr>
        <p:txBody>
          <a:bodyPr/>
          <a:lstStyle/>
          <a:p>
            <a:r>
              <a:rPr lang="en-US" dirty="0" smtClean="0"/>
              <a:t>Agenda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Welcome and Introductions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Organizations’ Presentations – Matrix Development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Regional Travel Training Issues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Challenges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Establishing Goals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Matrices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8077200" cy="3760176"/>
          </a:xfrm>
        </p:spPr>
        <p:txBody>
          <a:bodyPr/>
          <a:lstStyle/>
          <a:p>
            <a:r>
              <a:rPr lang="en-US" dirty="0" smtClean="0"/>
              <a:t>Travel Instruction Services Offered Matrix</a:t>
            </a:r>
          </a:p>
          <a:p>
            <a:r>
              <a:rPr lang="en-US" dirty="0" smtClean="0"/>
              <a:t>Individuals/Groups Served Matrix</a:t>
            </a:r>
          </a:p>
          <a:p>
            <a:r>
              <a:rPr lang="en-US" dirty="0" smtClean="0"/>
              <a:t>Funding Matrix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Travel Instruction Services Offered Matrix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395490"/>
              </p:ext>
            </p:extLst>
          </p:nvPr>
        </p:nvGraphicFramePr>
        <p:xfrm>
          <a:off x="762000" y="1793171"/>
          <a:ext cx="8077201" cy="5051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442"/>
                <a:gridCol w="187358"/>
                <a:gridCol w="990600"/>
                <a:gridCol w="762000"/>
                <a:gridCol w="762000"/>
                <a:gridCol w="1131290"/>
                <a:gridCol w="773710"/>
                <a:gridCol w="685801"/>
              </a:tblGrid>
              <a:tr h="264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Services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726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Organization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Transit Orientation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Familiar-</a:t>
                      </a:r>
                      <a:r>
                        <a:rPr lang="en-US" sz="1800" dirty="0" err="1" smtClean="0">
                          <a:effectLst/>
                        </a:rPr>
                        <a:t>ization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One-to-One Short Term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One-to-One </a:t>
                      </a:r>
                      <a:r>
                        <a:rPr lang="en-US" sz="1800" dirty="0" err="1" smtClean="0">
                          <a:effectLst/>
                        </a:rPr>
                        <a:t>Compre-hensive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Mobility Management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Train-the-Trainer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</a:tr>
              <a:tr h="18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</a:tr>
              <a:tr h="182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AHRC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</a:tr>
              <a:tr h="182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vert="vert270" anchor="b"/>
                </a:tc>
              </a:tr>
              <a:tr h="182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 Kennedy Center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NYC Board of Education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NJ TIP Inc.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Westchester County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2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YAI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  <a:tr h="189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88" marR="64988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83818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pChuQ9mrn7ncHkUb4wJD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LAHFkz1Wny4DLE3ZEH9A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2w5yLf7gRoIxhgGANLdN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653</Words>
  <Application>Microsoft Office PowerPoint</Application>
  <PresentationFormat>On-screen Show (4:3)</PresentationFormat>
  <Paragraphs>247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Training</vt:lpstr>
      <vt:lpstr>ATI Regional Groups  The New York Metro Model</vt:lpstr>
      <vt:lpstr>Overview</vt:lpstr>
      <vt:lpstr>Purpose</vt:lpstr>
      <vt:lpstr>Outreach</vt:lpstr>
      <vt:lpstr>Meeting Preparation</vt:lpstr>
      <vt:lpstr>Individual Preparation</vt:lpstr>
      <vt:lpstr>Regional Meeting</vt:lpstr>
      <vt:lpstr>Matrices Used</vt:lpstr>
      <vt:lpstr>Travel Instruction Services Offered Matrix</vt:lpstr>
      <vt:lpstr>Individuals/Groups Served Matrix</vt:lpstr>
      <vt:lpstr>Funding Matrix</vt:lpstr>
      <vt:lpstr>Challenges</vt:lpstr>
      <vt:lpstr>Positive Outcomes of Meeting</vt:lpstr>
      <vt:lpstr>Strengths of Regional Group</vt:lpstr>
      <vt:lpstr>Idea Sharing</vt:lpstr>
      <vt:lpstr>Summary</vt:lpstr>
      <vt:lpstr>Follow Up</vt:lpstr>
      <vt:lpstr>Future Sessions</vt:lpstr>
      <vt:lpstr>Map</vt:lpstr>
      <vt:lpstr>Other options?</vt:lpstr>
      <vt:lpstr>Who’s Who – Contact List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2012-07-26T11:54:10Z</dcterms:created>
  <dcterms:modified xsi:type="dcterms:W3CDTF">2012-08-11T14:55:54Z</dcterms:modified>
</cp:coreProperties>
</file>